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872"/>
    <p:restoredTop sz="84201"/>
  </p:normalViewPr>
  <p:slideViewPr>
    <p:cSldViewPr snapToGrid="0">
      <p:cViewPr varScale="1">
        <p:scale>
          <a:sx n="76" d="100"/>
          <a:sy n="76" d="100"/>
        </p:scale>
        <p:origin x="10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tchley@gmail.com" userId="236ddb9a9d6f7876" providerId="LiveId" clId="{0D381A71-ABBB-438D-B6FC-AFCB509795C5}"/>
    <pc:docChg chg="custSel modSld">
      <pc:chgData name="lucatchley@gmail.com" userId="236ddb9a9d6f7876" providerId="LiveId" clId="{0D381A71-ABBB-438D-B6FC-AFCB509795C5}" dt="2024-11-14T00:56:13.551" v="775" actId="313"/>
      <pc:docMkLst>
        <pc:docMk/>
      </pc:docMkLst>
      <pc:sldChg chg="modSp mod">
        <pc:chgData name="lucatchley@gmail.com" userId="236ddb9a9d6f7876" providerId="LiveId" clId="{0D381A71-ABBB-438D-B6FC-AFCB509795C5}" dt="2024-11-14T00:56:13.551" v="775" actId="313"/>
        <pc:sldMkLst>
          <pc:docMk/>
          <pc:sldMk cId="4261722743" sldId="262"/>
        </pc:sldMkLst>
        <pc:spChg chg="mod">
          <ac:chgData name="lucatchley@gmail.com" userId="236ddb9a9d6f7876" providerId="LiveId" clId="{0D381A71-ABBB-438D-B6FC-AFCB509795C5}" dt="2024-11-14T00:40:52.136" v="75" actId="20577"/>
          <ac:spMkLst>
            <pc:docMk/>
            <pc:sldMk cId="4261722743" sldId="262"/>
            <ac:spMk id="2" creationId="{2A1BA7EA-01BE-E846-4B99-3C4C5A0FB84A}"/>
          </ac:spMkLst>
        </pc:spChg>
        <pc:spChg chg="mod">
          <ac:chgData name="lucatchley@gmail.com" userId="236ddb9a9d6f7876" providerId="LiveId" clId="{0D381A71-ABBB-438D-B6FC-AFCB509795C5}" dt="2024-11-14T00:56:13.551" v="775" actId="313"/>
          <ac:spMkLst>
            <pc:docMk/>
            <pc:sldMk cId="4261722743" sldId="262"/>
            <ac:spMk id="3" creationId="{037D0411-D2AE-CD95-80A9-EECE79805E8B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14C1-B0BF-4B44-8C38-9E38449A288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AC4C81CE-561C-4BC9-A4C9-B3DC48F80262}">
      <dgm:prSet/>
      <dgm:spPr/>
      <dgm:t>
        <a:bodyPr/>
        <a:lstStyle/>
        <a:p>
          <a:r>
            <a:rPr lang="en-US" dirty="0"/>
            <a:t>1. What skills are in the highest demand for data science?</a:t>
          </a:r>
        </a:p>
      </dgm:t>
    </dgm:pt>
    <dgm:pt modelId="{75C0F5ED-BD24-430A-B77E-0680476E7A92}" type="parTrans" cxnId="{0C518672-0CBF-4B8D-9A51-6C96667D4A5C}">
      <dgm:prSet/>
      <dgm:spPr/>
      <dgm:t>
        <a:bodyPr/>
        <a:lstStyle/>
        <a:p>
          <a:endParaRPr lang="en-US"/>
        </a:p>
      </dgm:t>
    </dgm:pt>
    <dgm:pt modelId="{355A8A21-2676-44A4-86E3-97E2B1D81D42}" type="sibTrans" cxnId="{0C518672-0CBF-4B8D-9A51-6C96667D4A5C}">
      <dgm:prSet/>
      <dgm:spPr/>
      <dgm:t>
        <a:bodyPr/>
        <a:lstStyle/>
        <a:p>
          <a:endParaRPr lang="en-US"/>
        </a:p>
      </dgm:t>
    </dgm:pt>
    <dgm:pt modelId="{D5D20E49-4787-4AF0-AC02-750EA6C2FD60}">
      <dgm:prSet/>
      <dgm:spPr/>
      <dgm:t>
        <a:bodyPr/>
        <a:lstStyle/>
        <a:p>
          <a:r>
            <a:rPr lang="en-US" dirty="0"/>
            <a:t>2. Which industries are in the most demand in the United States?</a:t>
          </a:r>
        </a:p>
      </dgm:t>
    </dgm:pt>
    <dgm:pt modelId="{A15F0697-6A4D-4672-AAE8-BAAE92AA063B}" type="parTrans" cxnId="{210C16C2-F6A2-433D-9F6D-2B6A547B7AA1}">
      <dgm:prSet/>
      <dgm:spPr/>
      <dgm:t>
        <a:bodyPr/>
        <a:lstStyle/>
        <a:p>
          <a:endParaRPr lang="en-US"/>
        </a:p>
      </dgm:t>
    </dgm:pt>
    <dgm:pt modelId="{A03500DB-286C-475B-AE21-69E9FDC9F77D}" type="sibTrans" cxnId="{210C16C2-F6A2-433D-9F6D-2B6A547B7AA1}">
      <dgm:prSet/>
      <dgm:spPr/>
      <dgm:t>
        <a:bodyPr/>
        <a:lstStyle/>
        <a:p>
          <a:endParaRPr lang="en-US"/>
        </a:p>
      </dgm:t>
    </dgm:pt>
    <dgm:pt modelId="{0EDF6799-7F8F-4001-A1D6-362FC942D68E}">
      <dgm:prSet/>
      <dgm:spPr/>
      <dgm:t>
        <a:bodyPr/>
        <a:lstStyle/>
        <a:p>
          <a:r>
            <a:rPr lang="en-US" dirty="0"/>
            <a:t>3. What locations are hiring the most?</a:t>
          </a:r>
        </a:p>
      </dgm:t>
    </dgm:pt>
    <dgm:pt modelId="{B597C241-86AF-40C8-B633-DCC55F4CF4AA}" type="parTrans" cxnId="{07A5A622-6043-407E-8531-2F51B082D740}">
      <dgm:prSet/>
      <dgm:spPr/>
      <dgm:t>
        <a:bodyPr/>
        <a:lstStyle/>
        <a:p>
          <a:endParaRPr lang="en-US"/>
        </a:p>
      </dgm:t>
    </dgm:pt>
    <dgm:pt modelId="{3645DA17-6891-4563-9ABE-417AC88A6C08}" type="sibTrans" cxnId="{07A5A622-6043-407E-8531-2F51B082D740}">
      <dgm:prSet/>
      <dgm:spPr/>
      <dgm:t>
        <a:bodyPr/>
        <a:lstStyle/>
        <a:p>
          <a:endParaRPr lang="en-US"/>
        </a:p>
      </dgm:t>
    </dgm:pt>
    <dgm:pt modelId="{E8F215FE-E0F6-4DD6-A40E-CFFE5C758F37}">
      <dgm:prSet/>
      <dgm:spPr/>
      <dgm:t>
        <a:bodyPr/>
        <a:lstStyle/>
        <a:p>
          <a:r>
            <a:rPr lang="en-US" dirty="0"/>
            <a:t>4. How do market trends compare over time?</a:t>
          </a:r>
        </a:p>
      </dgm:t>
    </dgm:pt>
    <dgm:pt modelId="{6181BDD5-3062-4F0A-BA9D-AC8BDB87D090}" type="parTrans" cxnId="{615793BD-C76D-45C8-AACC-07EC3CAA99A6}">
      <dgm:prSet/>
      <dgm:spPr/>
      <dgm:t>
        <a:bodyPr/>
        <a:lstStyle/>
        <a:p>
          <a:endParaRPr lang="en-US"/>
        </a:p>
      </dgm:t>
    </dgm:pt>
    <dgm:pt modelId="{D378B4CE-412C-48E5-90A9-F930C0F4F2CB}" type="sibTrans" cxnId="{615793BD-C76D-45C8-AACC-07EC3CAA99A6}">
      <dgm:prSet/>
      <dgm:spPr/>
      <dgm:t>
        <a:bodyPr/>
        <a:lstStyle/>
        <a:p>
          <a:endParaRPr lang="en-US"/>
        </a:p>
      </dgm:t>
    </dgm:pt>
    <dgm:pt modelId="{3FBEDE2F-6936-432B-9C14-0C6079B6D867}">
      <dgm:prSet/>
      <dgm:spPr/>
      <dgm:t>
        <a:bodyPr/>
        <a:lstStyle/>
        <a:p>
          <a:r>
            <a:rPr lang="en-US" dirty="0"/>
            <a:t>5. Does experience level influence job postings?</a:t>
          </a:r>
        </a:p>
      </dgm:t>
    </dgm:pt>
    <dgm:pt modelId="{C044B71F-419B-4751-B59F-0381798638D7}" type="parTrans" cxnId="{067DA78F-6CAE-480D-8130-2E1CEFC17677}">
      <dgm:prSet/>
      <dgm:spPr/>
      <dgm:t>
        <a:bodyPr/>
        <a:lstStyle/>
        <a:p>
          <a:endParaRPr lang="en-US"/>
        </a:p>
      </dgm:t>
    </dgm:pt>
    <dgm:pt modelId="{898012C8-B807-4B21-BAD9-DBF368976B1B}" type="sibTrans" cxnId="{067DA78F-6CAE-480D-8130-2E1CEFC17677}">
      <dgm:prSet/>
      <dgm:spPr/>
      <dgm:t>
        <a:bodyPr/>
        <a:lstStyle/>
        <a:p>
          <a:endParaRPr lang="en-US"/>
        </a:p>
      </dgm:t>
    </dgm:pt>
    <dgm:pt modelId="{FE69EA03-84BD-4079-84F0-9D7CF9E9424F}" type="pres">
      <dgm:prSet presAssocID="{F04514C1-B0BF-4B44-8C38-9E38449A2886}" presName="root" presStyleCnt="0">
        <dgm:presLayoutVars>
          <dgm:dir/>
          <dgm:resizeHandles val="exact"/>
        </dgm:presLayoutVars>
      </dgm:prSet>
      <dgm:spPr/>
    </dgm:pt>
    <dgm:pt modelId="{F92E9C8B-38F5-423B-B004-9B2AE0DAA6AB}" type="pres">
      <dgm:prSet presAssocID="{AC4C81CE-561C-4BC9-A4C9-B3DC48F80262}" presName="compNode" presStyleCnt="0"/>
      <dgm:spPr/>
    </dgm:pt>
    <dgm:pt modelId="{DBD1E35F-51D8-4CD1-B3D7-38734068E83D}" type="pres">
      <dgm:prSet presAssocID="{AC4C81CE-561C-4BC9-A4C9-B3DC48F8026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40B972C-35FA-425E-8E71-C091A0548046}" type="pres">
      <dgm:prSet presAssocID="{AC4C81CE-561C-4BC9-A4C9-B3DC48F80262}" presName="spaceRect" presStyleCnt="0"/>
      <dgm:spPr/>
    </dgm:pt>
    <dgm:pt modelId="{D249E747-7997-490B-88D4-099F0FD58F06}" type="pres">
      <dgm:prSet presAssocID="{AC4C81CE-561C-4BC9-A4C9-B3DC48F80262}" presName="textRect" presStyleLbl="revTx" presStyleIdx="0" presStyleCnt="5">
        <dgm:presLayoutVars>
          <dgm:chMax val="1"/>
          <dgm:chPref val="1"/>
        </dgm:presLayoutVars>
      </dgm:prSet>
      <dgm:spPr/>
    </dgm:pt>
    <dgm:pt modelId="{48F28BDF-F118-462C-B234-2D62DF1321B5}" type="pres">
      <dgm:prSet presAssocID="{355A8A21-2676-44A4-86E3-97E2B1D81D42}" presName="sibTrans" presStyleCnt="0"/>
      <dgm:spPr/>
    </dgm:pt>
    <dgm:pt modelId="{6B15F0A1-1B6D-4242-8B10-23F8B42D89FA}" type="pres">
      <dgm:prSet presAssocID="{D5D20E49-4787-4AF0-AC02-750EA6C2FD60}" presName="compNode" presStyleCnt="0"/>
      <dgm:spPr/>
    </dgm:pt>
    <dgm:pt modelId="{92EA5CF5-A49D-49FF-88A6-70C39B72884A}" type="pres">
      <dgm:prSet presAssocID="{D5D20E49-4787-4AF0-AC02-750EA6C2FD60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6528BC8E-092E-4412-B293-8E7D96EAEA59}" type="pres">
      <dgm:prSet presAssocID="{D5D20E49-4787-4AF0-AC02-750EA6C2FD60}" presName="spaceRect" presStyleCnt="0"/>
      <dgm:spPr/>
    </dgm:pt>
    <dgm:pt modelId="{39F9BBAA-A0EF-4FC7-A5F8-9DA67F1C3BD1}" type="pres">
      <dgm:prSet presAssocID="{D5D20E49-4787-4AF0-AC02-750EA6C2FD60}" presName="textRect" presStyleLbl="revTx" presStyleIdx="1" presStyleCnt="5">
        <dgm:presLayoutVars>
          <dgm:chMax val="1"/>
          <dgm:chPref val="1"/>
        </dgm:presLayoutVars>
      </dgm:prSet>
      <dgm:spPr/>
    </dgm:pt>
    <dgm:pt modelId="{B5D5004C-7FB3-49B0-A912-9B6C26962BF1}" type="pres">
      <dgm:prSet presAssocID="{A03500DB-286C-475B-AE21-69E9FDC9F77D}" presName="sibTrans" presStyleCnt="0"/>
      <dgm:spPr/>
    </dgm:pt>
    <dgm:pt modelId="{47DF7639-7B4F-4535-9CF7-286B90AFD373}" type="pres">
      <dgm:prSet presAssocID="{0EDF6799-7F8F-4001-A1D6-362FC942D68E}" presName="compNode" presStyleCnt="0"/>
      <dgm:spPr/>
    </dgm:pt>
    <dgm:pt modelId="{BEEBF7CB-D4B5-46EE-84FF-350CECE19FBF}" type="pres">
      <dgm:prSet presAssocID="{0EDF6799-7F8F-4001-A1D6-362FC942D68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9DB74AE6-D3E5-455B-84B3-A0FF1DB8DA96}" type="pres">
      <dgm:prSet presAssocID="{0EDF6799-7F8F-4001-A1D6-362FC942D68E}" presName="spaceRect" presStyleCnt="0"/>
      <dgm:spPr/>
    </dgm:pt>
    <dgm:pt modelId="{B03C5613-0D00-41D6-BA54-42C228462B61}" type="pres">
      <dgm:prSet presAssocID="{0EDF6799-7F8F-4001-A1D6-362FC942D68E}" presName="textRect" presStyleLbl="revTx" presStyleIdx="2" presStyleCnt="5">
        <dgm:presLayoutVars>
          <dgm:chMax val="1"/>
          <dgm:chPref val="1"/>
        </dgm:presLayoutVars>
      </dgm:prSet>
      <dgm:spPr/>
    </dgm:pt>
    <dgm:pt modelId="{F73F8C26-0D4C-45CA-8EEC-BFB7F6A8B23D}" type="pres">
      <dgm:prSet presAssocID="{3645DA17-6891-4563-9ABE-417AC88A6C08}" presName="sibTrans" presStyleCnt="0"/>
      <dgm:spPr/>
    </dgm:pt>
    <dgm:pt modelId="{C339978A-DAE2-4071-A96D-B03356644C97}" type="pres">
      <dgm:prSet presAssocID="{E8F215FE-E0F6-4DD6-A40E-CFFE5C758F37}" presName="compNode" presStyleCnt="0"/>
      <dgm:spPr/>
    </dgm:pt>
    <dgm:pt modelId="{7484DF37-6195-485A-8CE4-5B29BF9AA97F}" type="pres">
      <dgm:prSet presAssocID="{E8F215FE-E0F6-4DD6-A40E-CFFE5C758F3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3F9424A7-1E09-4805-A605-B7D81373B809}" type="pres">
      <dgm:prSet presAssocID="{E8F215FE-E0F6-4DD6-A40E-CFFE5C758F37}" presName="spaceRect" presStyleCnt="0"/>
      <dgm:spPr/>
    </dgm:pt>
    <dgm:pt modelId="{986C1203-5BF8-4C40-909F-A722848D626F}" type="pres">
      <dgm:prSet presAssocID="{E8F215FE-E0F6-4DD6-A40E-CFFE5C758F37}" presName="textRect" presStyleLbl="revTx" presStyleIdx="3" presStyleCnt="5">
        <dgm:presLayoutVars>
          <dgm:chMax val="1"/>
          <dgm:chPref val="1"/>
        </dgm:presLayoutVars>
      </dgm:prSet>
      <dgm:spPr/>
    </dgm:pt>
    <dgm:pt modelId="{582ABBE8-08BF-4893-87E7-1B618D0C60A4}" type="pres">
      <dgm:prSet presAssocID="{D378B4CE-412C-48E5-90A9-F930C0F4F2CB}" presName="sibTrans" presStyleCnt="0"/>
      <dgm:spPr/>
    </dgm:pt>
    <dgm:pt modelId="{FC531EA3-FF49-4958-BF95-409821E5AF3F}" type="pres">
      <dgm:prSet presAssocID="{3FBEDE2F-6936-432B-9C14-0C6079B6D867}" presName="compNode" presStyleCnt="0"/>
      <dgm:spPr/>
    </dgm:pt>
    <dgm:pt modelId="{4E1BC169-E07B-4144-9FD2-B601B63A185D}" type="pres">
      <dgm:prSet presAssocID="{3FBEDE2F-6936-432B-9C14-0C6079B6D86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9259C099-1F4C-4D3A-BEB6-EBE0FC8D5807}" type="pres">
      <dgm:prSet presAssocID="{3FBEDE2F-6936-432B-9C14-0C6079B6D867}" presName="spaceRect" presStyleCnt="0"/>
      <dgm:spPr/>
    </dgm:pt>
    <dgm:pt modelId="{BFEE2D6A-5AAB-4A6E-BF3C-64E96AB5A849}" type="pres">
      <dgm:prSet presAssocID="{3FBEDE2F-6936-432B-9C14-0C6079B6D867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07A5A622-6043-407E-8531-2F51B082D740}" srcId="{F04514C1-B0BF-4B44-8C38-9E38449A2886}" destId="{0EDF6799-7F8F-4001-A1D6-362FC942D68E}" srcOrd="2" destOrd="0" parTransId="{B597C241-86AF-40C8-B633-DCC55F4CF4AA}" sibTransId="{3645DA17-6891-4563-9ABE-417AC88A6C08}"/>
    <dgm:cxn modelId="{79EBFB3B-FB29-46C0-A27B-EF72DCD27317}" type="presOf" srcId="{3FBEDE2F-6936-432B-9C14-0C6079B6D867}" destId="{BFEE2D6A-5AAB-4A6E-BF3C-64E96AB5A849}" srcOrd="0" destOrd="0" presId="urn:microsoft.com/office/officeart/2018/2/layout/IconLabelList"/>
    <dgm:cxn modelId="{3C2C2C63-69B3-45F3-ADAF-B902E77BD4AF}" type="presOf" srcId="{F04514C1-B0BF-4B44-8C38-9E38449A2886}" destId="{FE69EA03-84BD-4079-84F0-9D7CF9E9424F}" srcOrd="0" destOrd="0" presId="urn:microsoft.com/office/officeart/2018/2/layout/IconLabelList"/>
    <dgm:cxn modelId="{6F3B5468-E55C-41C8-8C59-3D827992D3C1}" type="presOf" srcId="{0EDF6799-7F8F-4001-A1D6-362FC942D68E}" destId="{B03C5613-0D00-41D6-BA54-42C228462B61}" srcOrd="0" destOrd="0" presId="urn:microsoft.com/office/officeart/2018/2/layout/IconLabelList"/>
    <dgm:cxn modelId="{91D56B6C-986B-46C6-9079-A21B10662AE6}" type="presOf" srcId="{E8F215FE-E0F6-4DD6-A40E-CFFE5C758F37}" destId="{986C1203-5BF8-4C40-909F-A722848D626F}" srcOrd="0" destOrd="0" presId="urn:microsoft.com/office/officeart/2018/2/layout/IconLabelList"/>
    <dgm:cxn modelId="{8FE6A671-BCD9-4512-B2DC-095998DB34D8}" type="presOf" srcId="{D5D20E49-4787-4AF0-AC02-750EA6C2FD60}" destId="{39F9BBAA-A0EF-4FC7-A5F8-9DA67F1C3BD1}" srcOrd="0" destOrd="0" presId="urn:microsoft.com/office/officeart/2018/2/layout/IconLabelList"/>
    <dgm:cxn modelId="{0C518672-0CBF-4B8D-9A51-6C96667D4A5C}" srcId="{F04514C1-B0BF-4B44-8C38-9E38449A2886}" destId="{AC4C81CE-561C-4BC9-A4C9-B3DC48F80262}" srcOrd="0" destOrd="0" parTransId="{75C0F5ED-BD24-430A-B77E-0680476E7A92}" sibTransId="{355A8A21-2676-44A4-86E3-97E2B1D81D42}"/>
    <dgm:cxn modelId="{067DA78F-6CAE-480D-8130-2E1CEFC17677}" srcId="{F04514C1-B0BF-4B44-8C38-9E38449A2886}" destId="{3FBEDE2F-6936-432B-9C14-0C6079B6D867}" srcOrd="4" destOrd="0" parTransId="{C044B71F-419B-4751-B59F-0381798638D7}" sibTransId="{898012C8-B807-4B21-BAD9-DBF368976B1B}"/>
    <dgm:cxn modelId="{615793BD-C76D-45C8-AACC-07EC3CAA99A6}" srcId="{F04514C1-B0BF-4B44-8C38-9E38449A2886}" destId="{E8F215FE-E0F6-4DD6-A40E-CFFE5C758F37}" srcOrd="3" destOrd="0" parTransId="{6181BDD5-3062-4F0A-BA9D-AC8BDB87D090}" sibTransId="{D378B4CE-412C-48E5-90A9-F930C0F4F2CB}"/>
    <dgm:cxn modelId="{210C16C2-F6A2-433D-9F6D-2B6A547B7AA1}" srcId="{F04514C1-B0BF-4B44-8C38-9E38449A2886}" destId="{D5D20E49-4787-4AF0-AC02-750EA6C2FD60}" srcOrd="1" destOrd="0" parTransId="{A15F0697-6A4D-4672-AAE8-BAAE92AA063B}" sibTransId="{A03500DB-286C-475B-AE21-69E9FDC9F77D}"/>
    <dgm:cxn modelId="{72422ED1-C99D-4187-AC41-72F12B8A5A9C}" type="presOf" srcId="{AC4C81CE-561C-4BC9-A4C9-B3DC48F80262}" destId="{D249E747-7997-490B-88D4-099F0FD58F06}" srcOrd="0" destOrd="0" presId="urn:microsoft.com/office/officeart/2018/2/layout/IconLabelList"/>
    <dgm:cxn modelId="{C89D3177-D587-440D-822D-266B0EC1BADD}" type="presParOf" srcId="{FE69EA03-84BD-4079-84F0-9D7CF9E9424F}" destId="{F92E9C8B-38F5-423B-B004-9B2AE0DAA6AB}" srcOrd="0" destOrd="0" presId="urn:microsoft.com/office/officeart/2018/2/layout/IconLabelList"/>
    <dgm:cxn modelId="{226C4AA3-2932-4725-BFCF-351344D1C83B}" type="presParOf" srcId="{F92E9C8B-38F5-423B-B004-9B2AE0DAA6AB}" destId="{DBD1E35F-51D8-4CD1-B3D7-38734068E83D}" srcOrd="0" destOrd="0" presId="urn:microsoft.com/office/officeart/2018/2/layout/IconLabelList"/>
    <dgm:cxn modelId="{808C9EB2-D462-45D8-AC42-3B0CF3A80AEE}" type="presParOf" srcId="{F92E9C8B-38F5-423B-B004-9B2AE0DAA6AB}" destId="{A40B972C-35FA-425E-8E71-C091A0548046}" srcOrd="1" destOrd="0" presId="urn:microsoft.com/office/officeart/2018/2/layout/IconLabelList"/>
    <dgm:cxn modelId="{42E00CE1-1789-4A60-B1DE-C7AC0C1600D0}" type="presParOf" srcId="{F92E9C8B-38F5-423B-B004-9B2AE0DAA6AB}" destId="{D249E747-7997-490B-88D4-099F0FD58F06}" srcOrd="2" destOrd="0" presId="urn:microsoft.com/office/officeart/2018/2/layout/IconLabelList"/>
    <dgm:cxn modelId="{FA841B94-B163-431C-AF47-90F418B8A49D}" type="presParOf" srcId="{FE69EA03-84BD-4079-84F0-9D7CF9E9424F}" destId="{48F28BDF-F118-462C-B234-2D62DF1321B5}" srcOrd="1" destOrd="0" presId="urn:microsoft.com/office/officeart/2018/2/layout/IconLabelList"/>
    <dgm:cxn modelId="{5763555B-FB4B-47BF-A693-FCEB3602B652}" type="presParOf" srcId="{FE69EA03-84BD-4079-84F0-9D7CF9E9424F}" destId="{6B15F0A1-1B6D-4242-8B10-23F8B42D89FA}" srcOrd="2" destOrd="0" presId="urn:microsoft.com/office/officeart/2018/2/layout/IconLabelList"/>
    <dgm:cxn modelId="{ABA70536-9B46-49EA-9E0C-94AAF3186952}" type="presParOf" srcId="{6B15F0A1-1B6D-4242-8B10-23F8B42D89FA}" destId="{92EA5CF5-A49D-49FF-88A6-70C39B72884A}" srcOrd="0" destOrd="0" presId="urn:microsoft.com/office/officeart/2018/2/layout/IconLabelList"/>
    <dgm:cxn modelId="{D9714ED1-0CC5-4A5B-98BC-35213EA8CC0B}" type="presParOf" srcId="{6B15F0A1-1B6D-4242-8B10-23F8B42D89FA}" destId="{6528BC8E-092E-4412-B293-8E7D96EAEA59}" srcOrd="1" destOrd="0" presId="urn:microsoft.com/office/officeart/2018/2/layout/IconLabelList"/>
    <dgm:cxn modelId="{13DEA6AB-886F-4EAA-B1AE-5D3293D42C71}" type="presParOf" srcId="{6B15F0A1-1B6D-4242-8B10-23F8B42D89FA}" destId="{39F9BBAA-A0EF-4FC7-A5F8-9DA67F1C3BD1}" srcOrd="2" destOrd="0" presId="urn:microsoft.com/office/officeart/2018/2/layout/IconLabelList"/>
    <dgm:cxn modelId="{25798BB0-DCE0-4CED-AFFD-62D88EB21E19}" type="presParOf" srcId="{FE69EA03-84BD-4079-84F0-9D7CF9E9424F}" destId="{B5D5004C-7FB3-49B0-A912-9B6C26962BF1}" srcOrd="3" destOrd="0" presId="urn:microsoft.com/office/officeart/2018/2/layout/IconLabelList"/>
    <dgm:cxn modelId="{458F27EC-C2A3-4723-96FA-900DA0DF154D}" type="presParOf" srcId="{FE69EA03-84BD-4079-84F0-9D7CF9E9424F}" destId="{47DF7639-7B4F-4535-9CF7-286B90AFD373}" srcOrd="4" destOrd="0" presId="urn:microsoft.com/office/officeart/2018/2/layout/IconLabelList"/>
    <dgm:cxn modelId="{4CC9F614-7C26-4553-9015-2E4A7011B6F3}" type="presParOf" srcId="{47DF7639-7B4F-4535-9CF7-286B90AFD373}" destId="{BEEBF7CB-D4B5-46EE-84FF-350CECE19FBF}" srcOrd="0" destOrd="0" presId="urn:microsoft.com/office/officeart/2018/2/layout/IconLabelList"/>
    <dgm:cxn modelId="{A029DBCB-BE63-4727-9583-1AC7C178AA8B}" type="presParOf" srcId="{47DF7639-7B4F-4535-9CF7-286B90AFD373}" destId="{9DB74AE6-D3E5-455B-84B3-A0FF1DB8DA96}" srcOrd="1" destOrd="0" presId="urn:microsoft.com/office/officeart/2018/2/layout/IconLabelList"/>
    <dgm:cxn modelId="{ECDCAFA4-B65B-46FF-8FD8-123C6350E412}" type="presParOf" srcId="{47DF7639-7B4F-4535-9CF7-286B90AFD373}" destId="{B03C5613-0D00-41D6-BA54-42C228462B61}" srcOrd="2" destOrd="0" presId="urn:microsoft.com/office/officeart/2018/2/layout/IconLabelList"/>
    <dgm:cxn modelId="{0149E60D-3D6D-49E8-81F6-5E4B757A850A}" type="presParOf" srcId="{FE69EA03-84BD-4079-84F0-9D7CF9E9424F}" destId="{F73F8C26-0D4C-45CA-8EEC-BFB7F6A8B23D}" srcOrd="5" destOrd="0" presId="urn:microsoft.com/office/officeart/2018/2/layout/IconLabelList"/>
    <dgm:cxn modelId="{A42E3A96-E4BD-4681-B02A-B3CCC202A5F8}" type="presParOf" srcId="{FE69EA03-84BD-4079-84F0-9D7CF9E9424F}" destId="{C339978A-DAE2-4071-A96D-B03356644C97}" srcOrd="6" destOrd="0" presId="urn:microsoft.com/office/officeart/2018/2/layout/IconLabelList"/>
    <dgm:cxn modelId="{A141A970-EB9A-4710-9CBD-5BBCD75B8D27}" type="presParOf" srcId="{C339978A-DAE2-4071-A96D-B03356644C97}" destId="{7484DF37-6195-485A-8CE4-5B29BF9AA97F}" srcOrd="0" destOrd="0" presId="urn:microsoft.com/office/officeart/2018/2/layout/IconLabelList"/>
    <dgm:cxn modelId="{FF78B738-384D-432D-91BC-23A9B92A4422}" type="presParOf" srcId="{C339978A-DAE2-4071-A96D-B03356644C97}" destId="{3F9424A7-1E09-4805-A605-B7D81373B809}" srcOrd="1" destOrd="0" presId="urn:microsoft.com/office/officeart/2018/2/layout/IconLabelList"/>
    <dgm:cxn modelId="{83FD71C4-8CFD-46B1-824E-16EBEA9EED3C}" type="presParOf" srcId="{C339978A-DAE2-4071-A96D-B03356644C97}" destId="{986C1203-5BF8-4C40-909F-A722848D626F}" srcOrd="2" destOrd="0" presId="urn:microsoft.com/office/officeart/2018/2/layout/IconLabelList"/>
    <dgm:cxn modelId="{0C087B59-8925-4B64-8994-92EF07A598F0}" type="presParOf" srcId="{FE69EA03-84BD-4079-84F0-9D7CF9E9424F}" destId="{582ABBE8-08BF-4893-87E7-1B618D0C60A4}" srcOrd="7" destOrd="0" presId="urn:microsoft.com/office/officeart/2018/2/layout/IconLabelList"/>
    <dgm:cxn modelId="{6C5F15BF-B2DA-4824-B188-AC4012B81D21}" type="presParOf" srcId="{FE69EA03-84BD-4079-84F0-9D7CF9E9424F}" destId="{FC531EA3-FF49-4958-BF95-409821E5AF3F}" srcOrd="8" destOrd="0" presId="urn:microsoft.com/office/officeart/2018/2/layout/IconLabelList"/>
    <dgm:cxn modelId="{9B8164E5-B379-4469-AAE3-567980D2A0F8}" type="presParOf" srcId="{FC531EA3-FF49-4958-BF95-409821E5AF3F}" destId="{4E1BC169-E07B-4144-9FD2-B601B63A185D}" srcOrd="0" destOrd="0" presId="urn:microsoft.com/office/officeart/2018/2/layout/IconLabelList"/>
    <dgm:cxn modelId="{C4E57844-4701-459D-B8BB-7D5AE1E10332}" type="presParOf" srcId="{FC531EA3-FF49-4958-BF95-409821E5AF3F}" destId="{9259C099-1F4C-4D3A-BEB6-EBE0FC8D5807}" srcOrd="1" destOrd="0" presId="urn:microsoft.com/office/officeart/2018/2/layout/IconLabelList"/>
    <dgm:cxn modelId="{88C0CCB5-67F3-44CE-9CDB-B17CF0D945D2}" type="presParOf" srcId="{FC531EA3-FF49-4958-BF95-409821E5AF3F}" destId="{BFEE2D6A-5AAB-4A6E-BF3C-64E96AB5A84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D1E35F-51D8-4CD1-B3D7-38734068E83D}">
      <dsp:nvSpPr>
        <dsp:cNvPr id="0" name=""/>
        <dsp:cNvSpPr/>
      </dsp:nvSpPr>
      <dsp:spPr>
        <a:xfrm>
          <a:off x="489253" y="1011400"/>
          <a:ext cx="793388" cy="7933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49E747-7997-490B-88D4-099F0FD58F06}">
      <dsp:nvSpPr>
        <dsp:cNvPr id="0" name=""/>
        <dsp:cNvSpPr/>
      </dsp:nvSpPr>
      <dsp:spPr>
        <a:xfrm>
          <a:off x="4405" y="2069445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 What skills are in the highest demand for data science?</a:t>
          </a:r>
        </a:p>
      </dsp:txBody>
      <dsp:txXfrm>
        <a:off x="4405" y="2069445"/>
        <a:ext cx="1763085" cy="705234"/>
      </dsp:txXfrm>
    </dsp:sp>
    <dsp:sp modelId="{92EA5CF5-A49D-49FF-88A6-70C39B72884A}">
      <dsp:nvSpPr>
        <dsp:cNvPr id="0" name=""/>
        <dsp:cNvSpPr/>
      </dsp:nvSpPr>
      <dsp:spPr>
        <a:xfrm>
          <a:off x="2560879" y="1011400"/>
          <a:ext cx="793388" cy="7933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9BBAA-A0EF-4FC7-A5F8-9DA67F1C3BD1}">
      <dsp:nvSpPr>
        <dsp:cNvPr id="0" name=""/>
        <dsp:cNvSpPr/>
      </dsp:nvSpPr>
      <dsp:spPr>
        <a:xfrm>
          <a:off x="2076031" y="2069445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2. Which industries are in the most demand in the United States?</a:t>
          </a:r>
        </a:p>
      </dsp:txBody>
      <dsp:txXfrm>
        <a:off x="2076031" y="2069445"/>
        <a:ext cx="1763085" cy="705234"/>
      </dsp:txXfrm>
    </dsp:sp>
    <dsp:sp modelId="{BEEBF7CB-D4B5-46EE-84FF-350CECE19FBF}">
      <dsp:nvSpPr>
        <dsp:cNvPr id="0" name=""/>
        <dsp:cNvSpPr/>
      </dsp:nvSpPr>
      <dsp:spPr>
        <a:xfrm>
          <a:off x="4632505" y="1011400"/>
          <a:ext cx="793388" cy="7933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3C5613-0D00-41D6-BA54-42C228462B61}">
      <dsp:nvSpPr>
        <dsp:cNvPr id="0" name=""/>
        <dsp:cNvSpPr/>
      </dsp:nvSpPr>
      <dsp:spPr>
        <a:xfrm>
          <a:off x="4147657" y="2069445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3. What locations are hiring the most?</a:t>
          </a:r>
        </a:p>
      </dsp:txBody>
      <dsp:txXfrm>
        <a:off x="4147657" y="2069445"/>
        <a:ext cx="1763085" cy="705234"/>
      </dsp:txXfrm>
    </dsp:sp>
    <dsp:sp modelId="{7484DF37-6195-485A-8CE4-5B29BF9AA97F}">
      <dsp:nvSpPr>
        <dsp:cNvPr id="0" name=""/>
        <dsp:cNvSpPr/>
      </dsp:nvSpPr>
      <dsp:spPr>
        <a:xfrm>
          <a:off x="6704131" y="1011400"/>
          <a:ext cx="793388" cy="7933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6C1203-5BF8-4C40-909F-A722848D626F}">
      <dsp:nvSpPr>
        <dsp:cNvPr id="0" name=""/>
        <dsp:cNvSpPr/>
      </dsp:nvSpPr>
      <dsp:spPr>
        <a:xfrm>
          <a:off x="6219283" y="2069445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4. How do market trends compare over time?</a:t>
          </a:r>
        </a:p>
      </dsp:txBody>
      <dsp:txXfrm>
        <a:off x="6219283" y="2069445"/>
        <a:ext cx="1763085" cy="705234"/>
      </dsp:txXfrm>
    </dsp:sp>
    <dsp:sp modelId="{4E1BC169-E07B-4144-9FD2-B601B63A185D}">
      <dsp:nvSpPr>
        <dsp:cNvPr id="0" name=""/>
        <dsp:cNvSpPr/>
      </dsp:nvSpPr>
      <dsp:spPr>
        <a:xfrm>
          <a:off x="8775757" y="1011400"/>
          <a:ext cx="793388" cy="79338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EE2D6A-5AAB-4A6E-BF3C-64E96AB5A849}">
      <dsp:nvSpPr>
        <dsp:cNvPr id="0" name=""/>
        <dsp:cNvSpPr/>
      </dsp:nvSpPr>
      <dsp:spPr>
        <a:xfrm>
          <a:off x="8290908" y="2069445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5. Does experience level influence job postings?</a:t>
          </a:r>
        </a:p>
      </dsp:txBody>
      <dsp:txXfrm>
        <a:off x="8290908" y="2069445"/>
        <a:ext cx="1763085" cy="7052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AA480-C879-5647-9213-4AB0980B2004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B2B1A-E91C-F249-97E5-61AB060BB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46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Left:  Top 10 skills from top 10 cities in 2024. (4,032 lines of data)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2B2B1A-E91C-F249-97E5-61AB060BBE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70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0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17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518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8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5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4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1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66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445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9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297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902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6866F-BEED-C84B-EC54-42FE8C06B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6800"/>
              <a:t>Analysis of Job Market Trends in the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70A49-142B-C80C-A435-DA6AFC6114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Group 6</a:t>
            </a:r>
          </a:p>
        </p:txBody>
      </p:sp>
      <p:pic>
        <p:nvPicPr>
          <p:cNvPr id="4" name="Picture 3" descr="Angled shot of pen on a graph">
            <a:extLst>
              <a:ext uri="{FF2B5EF4-FFF2-40B4-BE49-F238E27FC236}">
                <a16:creationId xmlns:a16="http://schemas.microsoft.com/office/drawing/2014/main" id="{F66AAE8B-B01F-82E0-B67C-640CE42ADE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09" r="46174" b="-2"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8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C442EE-6C89-39A4-7407-E0905632D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8D98AA8-E96B-EB1A-E9EF-A7AAF6198D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02776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4494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24E4FB28-D425-4B2B-83EC-7F2C0FBDF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8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Picture 10" descr="A colorful circular chart with different colored text&#10;&#10;Description automatically generated">
            <a:extLst>
              <a:ext uri="{FF2B5EF4-FFF2-40B4-BE49-F238E27FC236}">
                <a16:creationId xmlns:a16="http://schemas.microsoft.com/office/drawing/2014/main" id="{AA5B0C22-F917-27C0-FE7B-C9F6F8F87B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47" r="3538"/>
          <a:stretch/>
        </p:blipFill>
        <p:spPr>
          <a:xfrm>
            <a:off x="20" y="3579"/>
            <a:ext cx="6014565" cy="6854421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96EEF187-8434-4B76-BE40-006EEBB26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14585" cy="685800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7CDEE-4440-2B80-F7D6-04FA0352A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543" y="1480782"/>
            <a:ext cx="3971498" cy="389643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What skills are in the highest demand for data science?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10C1DAF-55D4-750B-8F66-04A026ECB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4525" y="3999715"/>
            <a:ext cx="4561163" cy="2665798"/>
          </a:xfrm>
        </p:spPr>
        <p:txBody>
          <a:bodyPr anchor="t">
            <a:normAutofit/>
          </a:bodyPr>
          <a:lstStyle/>
          <a:p>
            <a:pPr marL="0">
              <a:lnSpc>
                <a:spcPct val="100000"/>
              </a:lnSpc>
              <a:buNone/>
            </a:pPr>
            <a:r>
              <a:rPr lang="en-US" sz="1200" dirty="0"/>
              <a:t>Top 3 Skills in Demand: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Python 21.9%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SQL 20.1%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Machine Learning 9.4%</a:t>
            </a:r>
          </a:p>
          <a:p>
            <a:pPr marL="0" indent="0">
              <a:lnSpc>
                <a:spcPct val="100000"/>
              </a:lnSpc>
              <a:buNone/>
            </a:pPr>
            <a:br>
              <a:rPr lang="en-US" sz="1200" dirty="0"/>
            </a:br>
            <a:r>
              <a:rPr lang="en-US" sz="1200" dirty="0"/>
              <a:t>Top Cities for These Skills: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New York, NY: Strong demand for Python and SQL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San Francisco, CA: Strong demand for Python and SQL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Chicago, IL: Also a top location for Python and SQL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Washington, DC: Notable demand for Machine Learning</a:t>
            </a:r>
          </a:p>
        </p:txBody>
      </p:sp>
      <p:pic>
        <p:nvPicPr>
          <p:cNvPr id="15" name="Picture 14" descr="A circular chart with different colored text&#10;&#10;Description automatically generated">
            <a:extLst>
              <a:ext uri="{FF2B5EF4-FFF2-40B4-BE49-F238E27FC236}">
                <a16:creationId xmlns:a16="http://schemas.microsoft.com/office/drawing/2014/main" id="{45C2DA3A-920F-7354-EACA-087168E1F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525" y="139639"/>
            <a:ext cx="3669063" cy="364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7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193C30-3A06-CD83-7772-7A98445C1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FD596-123E-4F09-F599-5EF6C0556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Which industries are in the most demand in the United States?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9182A-8BAD-C123-B399-C9B49CC38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7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636DA2-4E0E-EDAA-2C8A-24FC7DE4B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locations are hiring the most?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664F4-62C2-FC77-371F-876EA3BA1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75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A913F90-4522-4E66-98B7-DC02FD8BB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9C8BE-CCD7-46EA-AD56-ED4EA143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How do market trends compare over time?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B55B8CC-0F92-4837-A535-00875F255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623C600-5A83-A40C-2C10-726E137F1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7379"/>
            <a:ext cx="10058400" cy="1688772"/>
          </a:xfrm>
        </p:spPr>
        <p:txBody>
          <a:bodyPr>
            <a:normAutofit fontScale="32500" lnSpcReduction="20000"/>
          </a:bodyPr>
          <a:lstStyle/>
          <a:p>
            <a:r>
              <a:rPr lang="en-US" sz="4300" dirty="0"/>
              <a:t>The box plot show that executive, senior, and mid level average salary increased over year while entry level was staggered over the years.</a:t>
            </a:r>
          </a:p>
          <a:p>
            <a:r>
              <a:rPr lang="en-US" sz="4300" dirty="0"/>
              <a:t>Over 4 years the bar graph shows a lot more people work in office compared to remote.</a:t>
            </a:r>
          </a:p>
          <a:p>
            <a:r>
              <a:rPr lang="en-US" sz="4300" dirty="0"/>
              <a:t>The sunburst chart shows that senior level people make most of the work force, and their fields are data scientist, data engineering, and machine learning engineering.</a:t>
            </a:r>
          </a:p>
          <a:p>
            <a:r>
              <a:rPr lang="en-US" dirty="0"/>
              <a:t> </a:t>
            </a:r>
          </a:p>
        </p:txBody>
      </p:sp>
      <p:pic>
        <p:nvPicPr>
          <p:cNvPr id="7" name="Picture 6" descr="A graph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87210942-7ECA-BD5C-9C5C-37F84862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3763956"/>
            <a:ext cx="3162015" cy="2015784"/>
          </a:xfrm>
          <a:prstGeom prst="rect">
            <a:avLst/>
          </a:prstGeom>
        </p:spPr>
      </p:pic>
      <p:pic>
        <p:nvPicPr>
          <p:cNvPr id="11" name="Picture 10" descr="A colorful circle with text&#10;&#10;Description automatically generated">
            <a:extLst>
              <a:ext uri="{FF2B5EF4-FFF2-40B4-BE49-F238E27FC236}">
                <a16:creationId xmlns:a16="http://schemas.microsoft.com/office/drawing/2014/main" id="{B4715A5C-FBE1-7A27-A910-FB04C2568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027" y="3586152"/>
            <a:ext cx="3162014" cy="2371510"/>
          </a:xfrm>
          <a:prstGeom prst="rect">
            <a:avLst/>
          </a:prstGeom>
        </p:spPr>
      </p:pic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8DFED8C-E458-4554-D3E5-218072E44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774" y="3767908"/>
            <a:ext cx="3162018" cy="200788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344C6FC-AA4A-4CB4-835E-C976EBC08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580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1BA7EA-01BE-E846-4B99-3C4C5A0F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Factors influence Salary in Todays Job Market?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D0411-D2AE-CD95-80A9-EECE79805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83" y="2370894"/>
            <a:ext cx="10058400" cy="3193294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Age: The difference between the average salary of a 25-year-old and a 50-year-old is almost 150,000 dollars.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Experience: Based on the data collected, you are far more likely to make more money if you have more job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Gender: Based on gender data in today's job market, males are paid 15% more than females.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Education: Workers with high school diplomas average around 30,000 dollars a year. Whereas workers with PhD’s are on average paid more than 100,000 dollars a year.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22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C15495-DD17-3D20-3FBC-515085231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533" y="643467"/>
            <a:ext cx="3243485" cy="5126203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Analysis &amp; Conclusion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2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6B9C9-A7BF-BFA1-DCDC-E0883B18E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786" y="621697"/>
            <a:ext cx="6791894" cy="5147973"/>
          </a:xfrm>
        </p:spPr>
        <p:txBody>
          <a:bodyPr anchor="ctr">
            <a:normAutofit/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552793-7DFF-4EC7-AC69-D34A75D01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66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lose-up of documents and charts">
            <a:extLst>
              <a:ext uri="{FF2B5EF4-FFF2-40B4-BE49-F238E27FC236}">
                <a16:creationId xmlns:a16="http://schemas.microsoft.com/office/drawing/2014/main" id="{5D639D7E-5B17-30D5-0657-A152DE8D4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5730"/>
          <a:stretch/>
        </p:blipFill>
        <p:spPr>
          <a:xfrm>
            <a:off x="-3174" y="10"/>
            <a:ext cx="12191999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7614E5-7218-CC6A-CACB-E7F206A8F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Thank you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76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8E2E5"/>
      </a:lt2>
      <a:accent1>
        <a:srgbClr val="32B67D"/>
      </a:accent1>
      <a:accent2>
        <a:srgbClr val="37B0AE"/>
      </a:accent2>
      <a:accent3>
        <a:srgbClr val="46A9EA"/>
      </a:accent3>
      <a:accent4>
        <a:srgbClr val="4E6BEB"/>
      </a:accent4>
      <a:accent5>
        <a:srgbClr val="8C6EEE"/>
      </a:accent5>
      <a:accent6>
        <a:srgbClr val="B44EEB"/>
      </a:accent6>
      <a:hlink>
        <a:srgbClr val="AE6987"/>
      </a:hlink>
      <a:folHlink>
        <a:srgbClr val="7F7F7F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370</Words>
  <Application>Microsoft Office PowerPoint</Application>
  <PresentationFormat>Widescreen</PresentationFormat>
  <Paragraphs>34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Avenir Next LT Pro</vt:lpstr>
      <vt:lpstr>Avenir Next LT Pro Light</vt:lpstr>
      <vt:lpstr>Calibri</vt:lpstr>
      <vt:lpstr>RetrospectVTI</vt:lpstr>
      <vt:lpstr>Analysis of Job Market Trends in the US</vt:lpstr>
      <vt:lpstr>Questions</vt:lpstr>
      <vt:lpstr>What skills are in the highest demand for data science?</vt:lpstr>
      <vt:lpstr>Which industries are in the most demand in the United States?</vt:lpstr>
      <vt:lpstr>What locations are hiring the most?</vt:lpstr>
      <vt:lpstr>How do market trends compare over time?</vt:lpstr>
      <vt:lpstr>What Factors influence Salary in Todays Job Market?</vt:lpstr>
      <vt:lpstr>Analysis &amp; 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Amanda Delgado</dc:creator>
  <cp:lastModifiedBy>Sebastian Andreu</cp:lastModifiedBy>
  <cp:revision>15</cp:revision>
  <dcterms:created xsi:type="dcterms:W3CDTF">2024-11-08T01:42:48Z</dcterms:created>
  <dcterms:modified xsi:type="dcterms:W3CDTF">2024-11-14T17:55:59Z</dcterms:modified>
</cp:coreProperties>
</file>

<file path=docProps/thumbnail.jpeg>
</file>